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12"/>
  </p:notesMasterIdLst>
  <p:handoutMasterIdLst>
    <p:handoutMasterId r:id="rId13"/>
  </p:handoutMasterIdLst>
  <p:sldIdLst>
    <p:sldId id="256" r:id="rId5"/>
    <p:sldId id="276" r:id="rId6"/>
    <p:sldId id="278" r:id="rId7"/>
    <p:sldId id="281" r:id="rId8"/>
    <p:sldId id="282" r:id="rId9"/>
    <p:sldId id="283" r:id="rId10"/>
    <p:sldId id="27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FD33A-E93B-884E-B4C2-448C32D644F5}" name="Wood, Christine" initials="CW" userId="S::christine.wood@sdstate.edu::34205cd6-66eb-4b86-8432-9eecf5ecaf6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4B"/>
    <a:srgbClr val="0033A0"/>
    <a:srgbClr val="FFD100"/>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D084B5-D65F-4F61-A2F0-B415F0DD95DF}" v="2" dt="2025-08-27T15:06:39.1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35"/>
    <p:restoredTop sz="94695"/>
  </p:normalViewPr>
  <p:slideViewPr>
    <p:cSldViewPr snapToGrid="0">
      <p:cViewPr varScale="1">
        <p:scale>
          <a:sx n="197" d="100"/>
          <a:sy n="197" d="100"/>
        </p:scale>
        <p:origin x="784" y="200"/>
      </p:cViewPr>
      <p:guideLst>
        <p:guide pos="3840"/>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10/2/25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330E24-4AF4-744C-A976-BB2CF4BE0A06}" type="datetimeFigureOut">
              <a:rPr lang="en-US" smtClean="0"/>
              <a:t>10/2/25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CC610-5721-6F4D-B2B9-8C66FCE96C21}" type="slidenum">
              <a:rPr lang="en-US" smtClean="0"/>
              <a:t>‹#›</a:t>
            </a:fld>
            <a:endParaRPr lang="en-US"/>
          </a:p>
        </p:txBody>
      </p:sp>
    </p:spTree>
    <p:extLst>
      <p:ext uri="{BB962C8B-B14F-4D97-AF65-F5344CB8AC3E}">
        <p14:creationId xmlns:p14="http://schemas.microsoft.com/office/powerpoint/2010/main" val="54148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During Lesson 2, we </a:t>
            </a:r>
            <a:r>
              <a:rPr lang="en-US" baseline="0"/>
              <a:t>met our cow and calf.</a:t>
            </a:r>
          </a:p>
          <a:p>
            <a:r>
              <a:rPr lang="en-US" baseline="0"/>
              <a:t>We learned about </a:t>
            </a:r>
          </a:p>
          <a:p>
            <a:pPr marL="171450" indent="-171450">
              <a:buFontTx/>
              <a:buChar char="-"/>
            </a:pPr>
            <a:r>
              <a:rPr lang="en-US" baseline="0"/>
              <a:t>Their breed</a:t>
            </a:r>
          </a:p>
          <a:p>
            <a:pPr marL="171450" indent="-171450">
              <a:buFontTx/>
              <a:buChar char="-"/>
            </a:pPr>
            <a:r>
              <a:rPr lang="en-US" baseline="0"/>
              <a:t>Safety around animals</a:t>
            </a:r>
          </a:p>
          <a:p>
            <a:pPr marL="171450" indent="-171450">
              <a:buFontTx/>
              <a:buChar char="-"/>
            </a:pPr>
            <a:r>
              <a:rPr lang="en-US" baseline="0"/>
              <a:t>How the calf is cared for after birth</a:t>
            </a:r>
          </a:p>
          <a:p>
            <a:pPr marL="628650" lvl="1" indent="-171450">
              <a:buFontTx/>
              <a:buChar char="-"/>
            </a:pPr>
            <a:r>
              <a:rPr lang="en-US" baseline="0"/>
              <a:t>Colostrum – nutrients and antibodies</a:t>
            </a:r>
          </a:p>
          <a:p>
            <a:pPr marL="628650" lvl="1" indent="-171450">
              <a:buFontTx/>
              <a:buChar char="-"/>
            </a:pPr>
            <a:r>
              <a:rPr lang="en-US" baseline="0"/>
              <a:t>Ear Tags</a:t>
            </a:r>
          </a:p>
        </p:txBody>
      </p:sp>
      <p:sp>
        <p:nvSpPr>
          <p:cNvPr id="4" name="Slide Number Placeholder 3"/>
          <p:cNvSpPr>
            <a:spLocks noGrp="1"/>
          </p:cNvSpPr>
          <p:nvPr>
            <p:ph type="sldNum" sz="quarter" idx="5"/>
          </p:nvPr>
        </p:nvSpPr>
        <p:spPr/>
        <p:txBody>
          <a:bodyPr/>
          <a:lstStyle/>
          <a:p>
            <a:fld id="{E0ECC610-5721-6F4D-B2B9-8C66FCE96C21}" type="slidenum">
              <a:rPr lang="en-US" smtClean="0"/>
              <a:t>2</a:t>
            </a:fld>
            <a:endParaRPr lang="en-US"/>
          </a:p>
        </p:txBody>
      </p:sp>
    </p:spTree>
    <p:extLst>
      <p:ext uri="{BB962C8B-B14F-4D97-AF65-F5344CB8AC3E}">
        <p14:creationId xmlns:p14="http://schemas.microsoft.com/office/powerpoint/2010/main" val="2579838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3</a:t>
            </a:fld>
            <a:endParaRPr lang="en-US"/>
          </a:p>
        </p:txBody>
      </p:sp>
    </p:spTree>
    <p:extLst>
      <p:ext uri="{BB962C8B-B14F-4D97-AF65-F5344CB8AC3E}">
        <p14:creationId xmlns:p14="http://schemas.microsoft.com/office/powerpoint/2010/main" val="1495165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kern="1200">
                <a:solidFill>
                  <a:schemeClr val="tx1"/>
                </a:solidFill>
                <a:effectLst/>
                <a:latin typeface="+mn-lt"/>
                <a:ea typeface="+mn-ea"/>
                <a:cs typeface="+mn-cs"/>
              </a:rPr>
              <a:t>Reflect on the following items discussed in the video: </a:t>
            </a:r>
          </a:p>
          <a:p>
            <a:pPr fontAlgn="base"/>
            <a:r>
              <a:rPr lang="en-US" sz="1200" kern="1200">
                <a:solidFill>
                  <a:schemeClr val="tx1"/>
                </a:solidFill>
                <a:effectLst/>
                <a:latin typeface="+mn-lt"/>
                <a:ea typeface="+mn-ea"/>
                <a:cs typeface="+mn-cs"/>
              </a:rPr>
              <a:t>What do people need to survive? Food, Water, Shelter</a:t>
            </a:r>
          </a:p>
          <a:p>
            <a:pPr fontAlgn="base"/>
            <a:r>
              <a:rPr lang="en-US" sz="1200" kern="1200">
                <a:solidFill>
                  <a:schemeClr val="tx1"/>
                </a:solidFill>
                <a:effectLst/>
                <a:latin typeface="+mn-lt"/>
                <a:ea typeface="+mn-ea"/>
                <a:cs typeface="+mn-cs"/>
              </a:rPr>
              <a:t>What do animals need to survive? Food, Water, Shelter  </a:t>
            </a:r>
          </a:p>
          <a:p>
            <a:pPr fontAlgn="base"/>
            <a:r>
              <a:rPr lang="en-US" sz="1200" kern="1200">
                <a:solidFill>
                  <a:schemeClr val="tx1"/>
                </a:solidFill>
                <a:effectLst/>
                <a:latin typeface="+mn-lt"/>
                <a:ea typeface="+mn-ea"/>
                <a:cs typeface="+mn-cs"/>
              </a:rPr>
              <a:t> </a:t>
            </a:r>
          </a:p>
          <a:p>
            <a:pPr fontAlgn="base"/>
            <a:r>
              <a:rPr lang="en-US" sz="1200" kern="1200">
                <a:solidFill>
                  <a:schemeClr val="tx1"/>
                </a:solidFill>
                <a:effectLst/>
                <a:latin typeface="+mn-lt"/>
                <a:ea typeface="+mn-ea"/>
                <a:cs typeface="+mn-cs"/>
              </a:rPr>
              <a:t>What is the cow’s environment? </a:t>
            </a:r>
          </a:p>
          <a:p>
            <a:pPr lvl="0" fontAlgn="base"/>
            <a:r>
              <a:rPr lang="en-US" sz="1200" kern="1200">
                <a:solidFill>
                  <a:schemeClr val="tx1"/>
                </a:solidFill>
                <a:effectLst/>
                <a:latin typeface="+mn-lt"/>
                <a:ea typeface="+mn-ea"/>
                <a:cs typeface="+mn-cs"/>
              </a:rPr>
              <a:t>(1) Food </a:t>
            </a:r>
          </a:p>
          <a:p>
            <a:pPr lvl="0" fontAlgn="base"/>
            <a:r>
              <a:rPr lang="en-US" sz="1200" kern="1200">
                <a:solidFill>
                  <a:schemeClr val="tx1"/>
                </a:solidFill>
                <a:effectLst/>
                <a:latin typeface="+mn-lt"/>
                <a:ea typeface="+mn-ea"/>
                <a:cs typeface="+mn-cs"/>
              </a:rPr>
              <a:t>(2) Water </a:t>
            </a:r>
          </a:p>
          <a:p>
            <a:pPr lvl="0" fontAlgn="base"/>
            <a:r>
              <a:rPr lang="en-US" sz="1200" kern="1200">
                <a:solidFill>
                  <a:schemeClr val="tx1"/>
                </a:solidFill>
                <a:effectLst/>
                <a:latin typeface="+mn-lt"/>
                <a:ea typeface="+mn-ea"/>
                <a:cs typeface="+mn-cs"/>
              </a:rPr>
              <a:t>(3) Shelter ((4) milking parlor, bedding, cleanliness, etc.) </a:t>
            </a:r>
          </a:p>
        </p:txBody>
      </p:sp>
      <p:sp>
        <p:nvSpPr>
          <p:cNvPr id="4" name="Slide Number Placeholder 3"/>
          <p:cNvSpPr>
            <a:spLocks noGrp="1"/>
          </p:cNvSpPr>
          <p:nvPr>
            <p:ph type="sldNum" sz="quarter" idx="5"/>
          </p:nvPr>
        </p:nvSpPr>
        <p:spPr/>
        <p:txBody>
          <a:bodyPr/>
          <a:lstStyle/>
          <a:p>
            <a:fld id="{E0ECC610-5721-6F4D-B2B9-8C66FCE96C21}" type="slidenum">
              <a:rPr lang="en-US" smtClean="0"/>
              <a:t>4</a:t>
            </a:fld>
            <a:endParaRPr lang="en-US"/>
          </a:p>
        </p:txBody>
      </p:sp>
    </p:spTree>
    <p:extLst>
      <p:ext uri="{BB962C8B-B14F-4D97-AF65-F5344CB8AC3E}">
        <p14:creationId xmlns:p14="http://schemas.microsoft.com/office/powerpoint/2010/main" val="226939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7</a:t>
            </a:fld>
            <a:endParaRPr lang="en-US"/>
          </a:p>
        </p:txBody>
      </p:sp>
    </p:spTree>
    <p:extLst>
      <p:ext uri="{BB962C8B-B14F-4D97-AF65-F5344CB8AC3E}">
        <p14:creationId xmlns:p14="http://schemas.microsoft.com/office/powerpoint/2010/main" val="29490335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10/2/25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255778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10203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40857795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1365525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42419777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383344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81403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7016457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10/2/25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55827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38967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518031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159466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4766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5895899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4396066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2811282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9537352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0410289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31439448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839432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1753459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4491339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182654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247768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288637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571875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10/2/25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30240369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10/2/25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190676691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7" r:id="rId20"/>
    <p:sldLayoutId id="2147483690" r:id="rId21"/>
    <p:sldLayoutId id="2147483691" r:id="rId22"/>
    <p:sldLayoutId id="2147483692" r:id="rId23"/>
    <p:sldLayoutId id="2147483693" r:id="rId24"/>
    <p:sldLayoutId id="2147483694" r:id="rId25"/>
    <p:sldLayoutId id="2147483695" r:id="rId26"/>
    <p:sldLayoutId id="2147483696"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video" Target="https://www.youtube.com/embed/ZhFuSbc3z-A?feature=oembed" TargetMode="External"/><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0.xml"/><Relationship Id="rId1" Type="http://schemas.openxmlformats.org/officeDocument/2006/relationships/video" Target="https://www.youtube.com/embed/OrfNPTTPHy0?feature=oembed"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a:t>Adopt-A-Cow: Dairy</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ormAutofit lnSpcReduction="10000"/>
          </a:bodyPr>
          <a:lstStyle/>
          <a:p>
            <a:r>
              <a:rPr lang="en-US" sz="3600" b="1">
                <a:latin typeface="Arial" panose="020B0604020202020204" pitchFamily="34" charset="0"/>
                <a:cs typeface="Arial" panose="020B0604020202020204" pitchFamily="34" charset="0"/>
              </a:rPr>
              <a:t>Lesson 3</a:t>
            </a:r>
          </a:p>
          <a:p>
            <a:r>
              <a:rPr lang="en-US" sz="3200" i="1">
                <a:latin typeface="Arial" panose="020B0604020202020204" pitchFamily="34" charset="0"/>
                <a:cs typeface="Arial" panose="020B0604020202020204" pitchFamily="34" charset="0"/>
              </a:rPr>
              <a:t>My Environment</a:t>
            </a:r>
          </a:p>
        </p:txBody>
      </p:sp>
      <p:pic>
        <p:nvPicPr>
          <p:cNvPr id="3" name="Picture Placeholder 2">
            <a:extLst>
              <a:ext uri="{FF2B5EF4-FFF2-40B4-BE49-F238E27FC236}">
                <a16:creationId xmlns:a16="http://schemas.microsoft.com/office/drawing/2014/main" id="{DC2B1B41-143E-3AE1-76DF-9BEF4F48E0EA}"/>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27361" r="27361"/>
          <a:stretch/>
        </p:blipFill>
        <p:spPr/>
      </p:pic>
    </p:spTree>
    <p:extLst>
      <p:ext uri="{BB962C8B-B14F-4D97-AF65-F5344CB8AC3E}">
        <p14:creationId xmlns:p14="http://schemas.microsoft.com/office/powerpoint/2010/main" val="669750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Autofit/>
          </a:bodyPr>
          <a:lstStyle/>
          <a:p>
            <a:r>
              <a:rPr lang="en-US" sz="4000"/>
              <a:t>Lesson 2 Review</a:t>
            </a:r>
          </a:p>
        </p:txBody>
      </p:sp>
      <p:pic>
        <p:nvPicPr>
          <p:cNvPr id="20" name="Content Placeholder 19">
            <a:extLst>
              <a:ext uri="{FF2B5EF4-FFF2-40B4-BE49-F238E27FC236}">
                <a16:creationId xmlns:a16="http://schemas.microsoft.com/office/drawing/2014/main" id="{27D1942E-C50D-9173-8F5F-4904838FAAC6}"/>
              </a:ext>
            </a:extLst>
          </p:cNvPr>
          <p:cNvPicPr preferRelativeResize="0">
            <a:picLocks noGrp="1"/>
          </p:cNvPicPr>
          <p:nvPr>
            <p:ph sz="half" idx="1"/>
          </p:nvPr>
        </p:nvPicPr>
        <p:blipFill>
          <a:blip r:embed="rId3"/>
          <a:srcRect r="39081"/>
          <a:stretch>
            <a:fillRect/>
          </a:stretch>
        </p:blipFill>
        <p:spPr>
          <a:xfrm>
            <a:off x="381000" y="1726689"/>
            <a:ext cx="4361481" cy="4023182"/>
          </a:xfrm>
        </p:spPr>
      </p:pic>
      <p:pic>
        <p:nvPicPr>
          <p:cNvPr id="21" name="Content Placeholder 19">
            <a:extLst>
              <a:ext uri="{FF2B5EF4-FFF2-40B4-BE49-F238E27FC236}">
                <a16:creationId xmlns:a16="http://schemas.microsoft.com/office/drawing/2014/main" id="{8A935304-A3C8-DCFC-89D3-716FE6191047}"/>
              </a:ext>
            </a:extLst>
          </p:cNvPr>
          <p:cNvPicPr>
            <a:picLocks noChangeAspect="1"/>
          </p:cNvPicPr>
          <p:nvPr/>
        </p:nvPicPr>
        <p:blipFill>
          <a:blip r:embed="rId4"/>
          <a:srcRect l="21965" r="21965"/>
          <a:stretch/>
        </p:blipFill>
        <p:spPr>
          <a:xfrm>
            <a:off x="4952999" y="1720247"/>
            <a:ext cx="4026557" cy="4039421"/>
          </a:xfrm>
          <a:prstGeom prst="rect">
            <a:avLst/>
          </a:prstGeom>
        </p:spPr>
      </p:pic>
      <p:pic>
        <p:nvPicPr>
          <p:cNvPr id="23" name="Picture 22" descr="ear tag">
            <a:extLst>
              <a:ext uri="{FF2B5EF4-FFF2-40B4-BE49-F238E27FC236}">
                <a16:creationId xmlns:a16="http://schemas.microsoft.com/office/drawing/2014/main" id="{DEE8A439-4947-1130-A4C3-8267386CB884}"/>
              </a:ext>
            </a:extLst>
          </p:cNvPr>
          <p:cNvPicPr>
            <a:picLocks noChangeAspect="1"/>
          </p:cNvPicPr>
          <p:nvPr/>
        </p:nvPicPr>
        <p:blipFill>
          <a:blip r:embed="rId5"/>
          <a:stretch>
            <a:fillRect/>
          </a:stretch>
        </p:blipFill>
        <p:spPr>
          <a:xfrm>
            <a:off x="9127048" y="1502979"/>
            <a:ext cx="1697954" cy="2228193"/>
          </a:xfrm>
          <a:prstGeom prst="rect">
            <a:avLst/>
          </a:prstGeom>
        </p:spPr>
      </p:pic>
      <p:pic>
        <p:nvPicPr>
          <p:cNvPr id="25" name="Picture 24">
            <a:extLst>
              <a:ext uri="{FF2B5EF4-FFF2-40B4-BE49-F238E27FC236}">
                <a16:creationId xmlns:a16="http://schemas.microsoft.com/office/drawing/2014/main" id="{680CD359-A430-2910-3F74-A12F22B3C27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279117" y="3471041"/>
            <a:ext cx="1697954" cy="2228193"/>
          </a:xfrm>
          <a:prstGeom prst="rect">
            <a:avLst/>
          </a:prstGeom>
        </p:spPr>
      </p:pic>
    </p:spTree>
    <p:extLst>
      <p:ext uri="{BB962C8B-B14F-4D97-AF65-F5344CB8AC3E}">
        <p14:creationId xmlns:p14="http://schemas.microsoft.com/office/powerpoint/2010/main" val="4229647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8A882-DB2E-BFE6-3718-5C0F78B2C475}"/>
              </a:ext>
            </a:extLst>
          </p:cNvPr>
          <p:cNvSpPr>
            <a:spLocks noGrp="1"/>
          </p:cNvSpPr>
          <p:nvPr>
            <p:ph type="title" idx="4294967295"/>
          </p:nvPr>
        </p:nvSpPr>
        <p:spPr>
          <a:xfrm>
            <a:off x="282102" y="-867045"/>
            <a:ext cx="10515600" cy="811213"/>
          </a:xfrm>
        </p:spPr>
        <p:txBody>
          <a:bodyPr/>
          <a:lstStyle/>
          <a:p>
            <a:r>
              <a:rPr lang="en-US" dirty="0"/>
              <a:t>Where do your cow and calf live?</a:t>
            </a:r>
          </a:p>
        </p:txBody>
      </p:sp>
      <p:pic>
        <p:nvPicPr>
          <p:cNvPr id="5" name="Online Media 4" descr="Adopt-A-Cow: Lesson 3 - Environment">
            <a:hlinkClick r:id="" action="ppaction://media"/>
            <a:extLst>
              <a:ext uri="{FF2B5EF4-FFF2-40B4-BE49-F238E27FC236}">
                <a16:creationId xmlns:a16="http://schemas.microsoft.com/office/drawing/2014/main" id="{E841B10E-F2BD-3B0B-75AF-1A5FA3F77677}"/>
              </a:ext>
            </a:extLst>
          </p:cNvPr>
          <p:cNvPicPr>
            <a:picLocks noGrp="1" noRot="1" noChangeAspect="1"/>
          </p:cNvPicPr>
          <p:nvPr>
            <p:ph sz="half" idx="4294967295"/>
            <a:videoFile r:link="rId1"/>
          </p:nvPr>
        </p:nvPicPr>
        <p:blipFill>
          <a:blip r:embed="rId4"/>
          <a:stretch>
            <a:fillRect/>
          </a:stretch>
        </p:blipFill>
        <p:spPr>
          <a:xfrm>
            <a:off x="0" y="0"/>
            <a:ext cx="12192000" cy="6888083"/>
          </a:xfrm>
          <a:prstGeom prst="rect">
            <a:avLst/>
          </a:prstGeom>
        </p:spPr>
      </p:pic>
    </p:spTree>
    <p:extLst>
      <p:ext uri="{BB962C8B-B14F-4D97-AF65-F5344CB8AC3E}">
        <p14:creationId xmlns:p14="http://schemas.microsoft.com/office/powerpoint/2010/main" val="317481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a:t>Video Review – Cow’s Environment</a:t>
            </a:r>
          </a:p>
        </p:txBody>
      </p:sp>
      <p:pic>
        <p:nvPicPr>
          <p:cNvPr id="9" name="Content Placeholder 8" descr="nose of a cow eating grass">
            <a:extLst>
              <a:ext uri="{FF2B5EF4-FFF2-40B4-BE49-F238E27FC236}">
                <a16:creationId xmlns:a16="http://schemas.microsoft.com/office/drawing/2014/main" id="{4981AFD2-B3B0-0E4F-30E6-DC1DC5966AFC}"/>
              </a:ext>
            </a:extLst>
          </p:cNvPr>
          <p:cNvPicPr>
            <a:picLocks noGrp="1" noChangeAspect="1"/>
          </p:cNvPicPr>
          <p:nvPr>
            <p:ph idx="1"/>
          </p:nvPr>
        </p:nvPicPr>
        <p:blipFill>
          <a:blip r:embed="rId3"/>
          <a:stretch>
            <a:fillRect/>
          </a:stretch>
        </p:blipFill>
        <p:spPr>
          <a:xfrm>
            <a:off x="580571" y="1651454"/>
            <a:ext cx="3672115" cy="2451997"/>
          </a:xfrm>
        </p:spPr>
      </p:pic>
      <p:pic>
        <p:nvPicPr>
          <p:cNvPr id="10" name="Content Placeholder 8" descr="black cow with white feet drinking water from tank">
            <a:extLst>
              <a:ext uri="{FF2B5EF4-FFF2-40B4-BE49-F238E27FC236}">
                <a16:creationId xmlns:a16="http://schemas.microsoft.com/office/drawing/2014/main" id="{846316D4-1A18-523F-EEE7-33D35D99859F}"/>
              </a:ext>
            </a:extLst>
          </p:cNvPr>
          <p:cNvPicPr>
            <a:picLocks noChangeAspect="1"/>
          </p:cNvPicPr>
          <p:nvPr/>
        </p:nvPicPr>
        <p:blipFill>
          <a:blip r:embed="rId4"/>
          <a:srcRect/>
          <a:stretch/>
        </p:blipFill>
        <p:spPr>
          <a:xfrm>
            <a:off x="2438400" y="3355226"/>
            <a:ext cx="3672115" cy="2447144"/>
          </a:xfrm>
          <a:prstGeom prst="rect">
            <a:avLst/>
          </a:prstGeom>
        </p:spPr>
      </p:pic>
      <p:pic>
        <p:nvPicPr>
          <p:cNvPr id="11" name="Content Placeholder 8" descr="barns on a farm">
            <a:extLst>
              <a:ext uri="{FF2B5EF4-FFF2-40B4-BE49-F238E27FC236}">
                <a16:creationId xmlns:a16="http://schemas.microsoft.com/office/drawing/2014/main" id="{6B1389FB-7DDF-6853-AB12-03268CB93C59}"/>
              </a:ext>
            </a:extLst>
          </p:cNvPr>
          <p:cNvPicPr>
            <a:picLocks noChangeAspect="1"/>
          </p:cNvPicPr>
          <p:nvPr/>
        </p:nvPicPr>
        <p:blipFill>
          <a:blip r:embed="rId5"/>
          <a:srcRect l="-1" t="13112" r="-1" b="40232"/>
          <a:stretch/>
        </p:blipFill>
        <p:spPr>
          <a:xfrm>
            <a:off x="6240238" y="1596571"/>
            <a:ext cx="3484333" cy="2438400"/>
          </a:xfrm>
          <a:prstGeom prst="rect">
            <a:avLst/>
          </a:prstGeom>
        </p:spPr>
      </p:pic>
      <p:pic>
        <p:nvPicPr>
          <p:cNvPr id="12" name="Content Placeholder 8" descr="milking parlor">
            <a:extLst>
              <a:ext uri="{FF2B5EF4-FFF2-40B4-BE49-F238E27FC236}">
                <a16:creationId xmlns:a16="http://schemas.microsoft.com/office/drawing/2014/main" id="{4A68E264-BCE9-4BFA-A891-24C7CC2C6E7F}"/>
              </a:ext>
            </a:extLst>
          </p:cNvPr>
          <p:cNvPicPr>
            <a:picLocks noChangeAspect="1"/>
          </p:cNvPicPr>
          <p:nvPr/>
        </p:nvPicPr>
        <p:blipFill>
          <a:blip r:embed="rId6"/>
          <a:srcRect/>
          <a:stretch/>
        </p:blipFill>
        <p:spPr>
          <a:xfrm>
            <a:off x="8182429" y="3354985"/>
            <a:ext cx="3672115" cy="2447627"/>
          </a:xfrm>
          <a:prstGeom prst="rect">
            <a:avLst/>
          </a:prstGeom>
        </p:spPr>
      </p:pic>
    </p:spTree>
    <p:extLst>
      <p:ext uri="{BB962C8B-B14F-4D97-AF65-F5344CB8AC3E}">
        <p14:creationId xmlns:p14="http://schemas.microsoft.com/office/powerpoint/2010/main" val="378057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9ECD6-25FE-654D-5A12-8A139B2CEDB7}"/>
              </a:ext>
            </a:extLst>
          </p:cNvPr>
          <p:cNvSpPr>
            <a:spLocks noGrp="1"/>
          </p:cNvSpPr>
          <p:nvPr>
            <p:ph type="title"/>
          </p:nvPr>
        </p:nvSpPr>
        <p:spPr/>
        <p:txBody>
          <a:bodyPr/>
          <a:lstStyle/>
          <a:p>
            <a:r>
              <a:rPr lang="en-US"/>
              <a:t>Design an Environment</a:t>
            </a:r>
          </a:p>
        </p:txBody>
      </p:sp>
      <p:pic>
        <p:nvPicPr>
          <p:cNvPr id="5" name="Content Placeholder 4" descr="barn in a green field">
            <a:extLst>
              <a:ext uri="{FF2B5EF4-FFF2-40B4-BE49-F238E27FC236}">
                <a16:creationId xmlns:a16="http://schemas.microsoft.com/office/drawing/2014/main" id="{A2DED5EC-A807-02F0-90FC-D59B399AB07C}"/>
              </a:ext>
            </a:extLst>
          </p:cNvPr>
          <p:cNvPicPr>
            <a:picLocks noGrp="1" noChangeAspect="1"/>
          </p:cNvPicPr>
          <p:nvPr>
            <p:ph idx="1"/>
          </p:nvPr>
        </p:nvPicPr>
        <p:blipFill>
          <a:blip r:embed="rId2"/>
          <a:srcRect t="15040" b="11322"/>
          <a:stretch/>
        </p:blipFill>
        <p:spPr>
          <a:xfrm>
            <a:off x="2345477" y="1620645"/>
            <a:ext cx="7501046" cy="4150587"/>
          </a:xfrm>
        </p:spPr>
      </p:pic>
    </p:spTree>
    <p:extLst>
      <p:ext uri="{BB962C8B-B14F-4D97-AF65-F5344CB8AC3E}">
        <p14:creationId xmlns:p14="http://schemas.microsoft.com/office/powerpoint/2010/main" val="2243856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BD6CE-1E5B-59FA-731F-85D8ABA716C0}"/>
              </a:ext>
            </a:extLst>
          </p:cNvPr>
          <p:cNvSpPr>
            <a:spLocks noGrp="1"/>
          </p:cNvSpPr>
          <p:nvPr>
            <p:ph type="title" idx="4294967295"/>
          </p:nvPr>
        </p:nvSpPr>
        <p:spPr>
          <a:xfrm>
            <a:off x="68094" y="-847590"/>
            <a:ext cx="10515600" cy="800100"/>
          </a:xfrm>
        </p:spPr>
        <p:txBody>
          <a:bodyPr/>
          <a:lstStyle/>
          <a:p>
            <a:r>
              <a:rPr lang="en-US" dirty="0"/>
              <a:t>Calf Update</a:t>
            </a:r>
          </a:p>
        </p:txBody>
      </p:sp>
      <p:pic>
        <p:nvPicPr>
          <p:cNvPr id="6" name="Online Media 5" descr="Adopt-A-Cow: Lesson 3 - Calf Update">
            <a:hlinkClick r:id="" action="ppaction://media"/>
            <a:extLst>
              <a:ext uri="{FF2B5EF4-FFF2-40B4-BE49-F238E27FC236}">
                <a16:creationId xmlns:a16="http://schemas.microsoft.com/office/drawing/2014/main" id="{9C005CEA-09D7-1466-8FCC-5D45E06D250B}"/>
              </a:ext>
            </a:extLst>
          </p:cNvPr>
          <p:cNvPicPr>
            <a:picLocks noGrp="1" noRot="1" noChangeAspect="1"/>
          </p:cNvPicPr>
          <p:nvPr>
            <p:ph sz="half" idx="4294967295"/>
            <a:videoFile r:link="rId1"/>
          </p:nvPr>
        </p:nvPicPr>
        <p:blipFill>
          <a:blip r:embed="rId3"/>
          <a:stretch>
            <a:fillRect/>
          </a:stretch>
        </p:blipFill>
        <p:spPr>
          <a:xfrm>
            <a:off x="0" y="0"/>
            <a:ext cx="12192000" cy="6887858"/>
          </a:xfrm>
          <a:prstGeom prst="rect">
            <a:avLst/>
          </a:prstGeom>
        </p:spPr>
      </p:pic>
    </p:spTree>
    <p:extLst>
      <p:ext uri="{BB962C8B-B14F-4D97-AF65-F5344CB8AC3E}">
        <p14:creationId xmlns:p14="http://schemas.microsoft.com/office/powerpoint/2010/main" val="1341532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6B501-04DC-581E-C0B9-FDC72940CA8B}"/>
              </a:ext>
            </a:extLst>
          </p:cNvPr>
          <p:cNvSpPr>
            <a:spLocks noGrp="1"/>
          </p:cNvSpPr>
          <p:nvPr>
            <p:ph type="title"/>
          </p:nvPr>
        </p:nvSpPr>
        <p:spPr/>
        <p:txBody>
          <a:bodyPr anchor="b">
            <a:normAutofit/>
          </a:bodyPr>
          <a:lstStyle/>
          <a:p>
            <a:r>
              <a:rPr lang="en-US" sz="800" dirty="0"/>
              <a:t>And Justice for All</a:t>
            </a:r>
            <a:r>
              <a:rPr lang="en-US" sz="800" baseline="0" dirty="0"/>
              <a:t> - English</a:t>
            </a:r>
            <a:endParaRPr lang="en-US" sz="800" dirty="0"/>
          </a:p>
        </p:txBody>
      </p:sp>
    </p:spTree>
    <p:extLst>
      <p:ext uri="{BB962C8B-B14F-4D97-AF65-F5344CB8AC3E}">
        <p14:creationId xmlns:p14="http://schemas.microsoft.com/office/powerpoint/2010/main" val="2252790439"/>
      </p:ext>
    </p:extLst>
  </p:cSld>
  <p:clrMapOvr>
    <a:masterClrMapping/>
  </p:clrMapOvr>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Props1.xml><?xml version="1.0" encoding="utf-8"?>
<ds:datastoreItem xmlns:ds="http://schemas.openxmlformats.org/officeDocument/2006/customXml" ds:itemID="{BD13F1FC-0D06-455F-B3B0-4ABAE4AE35AA}">
  <ds:schemaRefs>
    <ds:schemaRef ds:uri="http://schemas.microsoft.com/sharepoint/v3/contenttype/forms"/>
  </ds:schemaRefs>
</ds:datastoreItem>
</file>

<file path=customXml/itemProps2.xml><?xml version="1.0" encoding="utf-8"?>
<ds:datastoreItem xmlns:ds="http://schemas.openxmlformats.org/officeDocument/2006/customXml" ds:itemID="{B7EC05E0-1B2F-4CE5-B3E6-551F46023199}">
  <ds:schemaRefs>
    <ds:schemaRef ds:uri="185a403c-ce5b-49a1-ab51-258427df6158"/>
    <ds:schemaRef ds:uri="eec6b29f-273a-4e96-9ad3-5ea561ae7fd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864A5F3-E7EC-4E7E-AFAE-1A95C73B2D07}">
  <ds:schemaRefs>
    <ds:schemaRef ds:uri="185a403c-ce5b-49a1-ab51-258427df6158"/>
    <ds:schemaRef ds:uri="eec6b29f-273a-4e96-9ad3-5ea561ae7fd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1bbefbe9-cb9e-4a62-bd10-a2a60b1a28c5}" enabled="0" method="" siteId="{1bbefbe9-cb9e-4a62-bd10-a2a60b1a28c5}" removed="1"/>
</clbl:labelList>
</file>

<file path=docProps/app.xml><?xml version="1.0" encoding="utf-8"?>
<Properties xmlns="http://schemas.openxmlformats.org/officeDocument/2006/extended-properties" xmlns:vt="http://schemas.openxmlformats.org/officeDocument/2006/docPropsVTypes">
  <Template>SDSU-Extension-PowerPoint-HD</Template>
  <TotalTime>4</TotalTime>
  <Words>137</Words>
  <Application>Microsoft Macintosh PowerPoint</Application>
  <PresentationFormat>Widescreen</PresentationFormat>
  <Paragraphs>28</Paragraphs>
  <Slides>7</Slides>
  <Notes>4</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Aptos</vt:lpstr>
      <vt:lpstr>Arial</vt:lpstr>
      <vt:lpstr>Calibri</vt:lpstr>
      <vt:lpstr>Clarendon Text Pro</vt:lpstr>
      <vt:lpstr>Palatino</vt:lpstr>
      <vt:lpstr>SDSU-Extension-PowerPoint-HD</vt:lpstr>
      <vt:lpstr>Adopt-A-Cow: Dairy</vt:lpstr>
      <vt:lpstr>Lesson 2 Review</vt:lpstr>
      <vt:lpstr>Where do your cow and calf live?</vt:lpstr>
      <vt:lpstr>Video Review – Cow’s Environment</vt:lpstr>
      <vt:lpstr>Design an Environment</vt:lpstr>
      <vt:lpstr>Calf Update</vt:lpstr>
      <vt:lpstr>And Justice for All - English</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Dairy - Lesson 3 - My Environment</dc:title>
  <dc:subject/>
  <dc:creator>Christine Wood</dc:creator>
  <cp:keywords/>
  <dc:description/>
  <cp:lastModifiedBy>Cartney, Shelly</cp:lastModifiedBy>
  <cp:revision>5</cp:revision>
  <dcterms:created xsi:type="dcterms:W3CDTF">2024-07-19T18:33:50Z</dcterms:created>
  <dcterms:modified xsi:type="dcterms:W3CDTF">2025-10-02T21:42:25Z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